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35" r:id="rId3"/>
    <p:sldId id="336" r:id="rId4"/>
    <p:sldId id="338" r:id="rId5"/>
    <p:sldId id="337" r:id="rId6"/>
    <p:sldId id="339" r:id="rId7"/>
    <p:sldId id="340" r:id="rId8"/>
    <p:sldId id="347" r:id="rId9"/>
    <p:sldId id="328" r:id="rId10"/>
    <p:sldId id="329" r:id="rId11"/>
    <p:sldId id="341" r:id="rId12"/>
    <p:sldId id="342" r:id="rId13"/>
    <p:sldId id="343" r:id="rId14"/>
    <p:sldId id="330" r:id="rId15"/>
    <p:sldId id="344" r:id="rId16"/>
    <p:sldId id="327" r:id="rId17"/>
    <p:sldId id="345" r:id="rId18"/>
    <p:sldId id="346" r:id="rId19"/>
    <p:sldId id="324" r:id="rId20"/>
    <p:sldId id="325" r:id="rId21"/>
    <p:sldId id="326" r:id="rId22"/>
    <p:sldId id="332" r:id="rId23"/>
    <p:sldId id="333" r:id="rId24"/>
    <p:sldId id="334" r:id="rId25"/>
    <p:sldId id="348" r:id="rId26"/>
    <p:sldId id="349" r:id="rId2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A123"/>
    <a:srgbClr val="2B370A"/>
    <a:srgbClr val="FF3300"/>
    <a:srgbClr val="0066CC"/>
    <a:srgbClr val="00CCFF"/>
    <a:srgbClr val="990000"/>
    <a:srgbClr val="669900"/>
    <a:srgbClr val="99CC00"/>
    <a:srgbClr val="CC9900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50" autoAdjust="0"/>
    <p:restoredTop sz="94660"/>
  </p:normalViewPr>
  <p:slideViewPr>
    <p:cSldViewPr>
      <p:cViewPr varScale="1">
        <p:scale>
          <a:sx n="70" d="100"/>
          <a:sy n="70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1254" y="-10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b="1">
                <a:latin typeface="Times New Roman" pitchFamily="18" charset="0"/>
              </a:defRPr>
            </a:lvl1pPr>
          </a:lstStyle>
          <a:p>
            <a:r>
              <a:rPr lang="en-US" smtClean="0"/>
              <a:t>ENGL 500: English Practicum</a:t>
            </a: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1">
                <a:latin typeface="Times New Roman" pitchFamily="18" charset="0"/>
              </a:defRPr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fld id="{3748B2D8-5EA0-4732-BE90-E77485992B9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b="1">
                <a:latin typeface="Times New Roman" pitchFamily="18" charset="0"/>
              </a:defRPr>
            </a:lvl1pPr>
          </a:lstStyle>
          <a:p>
            <a:r>
              <a:rPr lang="en-US" smtClean="0"/>
              <a:t>ENGL 500: English Practicum</a:t>
            </a: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1">
                <a:latin typeface="Times New Roman" pitchFamily="18" charset="0"/>
              </a:defRPr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fld id="{9AC81253-065F-4110-BAF3-CEA80211EDC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9E760-656B-4B6D-81F4-3E3F4C3058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C9882-747F-417D-B44D-3382F44CE1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3576E-2714-49B8-BBB6-756C83DBF9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643A018-CB53-46C1-AB1B-88678E567C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E551-AE0B-4E9C-A0C1-3DD9C99650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6161E-C197-42BF-A275-B60ED7F9BC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1170E2-46E0-4BB9-92C7-ECDFE169BD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D8C86-5C38-442F-BD8B-F74BA6BC2B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9FEB2-4240-4DB3-AB4C-453E926595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5FA97-38E1-46EB-A5E2-C63508EA33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91DA5-7004-411F-A0A1-0BF722C0D1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495F7-DE73-4B60-BFE4-8678F5994A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7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aseline="0">
                <a:solidFill>
                  <a:srgbClr val="CAA123"/>
                </a:solidFill>
                <a:latin typeface="+mn-lt"/>
              </a:defRPr>
            </a:lvl1pPr>
          </a:lstStyle>
          <a:p>
            <a:r>
              <a:rPr lang="en-US" dirty="0" smtClean="0"/>
              <a:t>13 October 2010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AA123"/>
                </a:solidFill>
                <a:latin typeface="+mn-lt"/>
              </a:defRPr>
            </a:lvl1pPr>
          </a:lstStyle>
          <a:p>
            <a:r>
              <a:rPr lang="en-US" smtClean="0"/>
              <a:t>Geographic and Environmental Data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CAA123"/>
                </a:solidFill>
                <a:latin typeface="+mn-lt"/>
              </a:defRPr>
            </a:lvl1pPr>
          </a:lstStyle>
          <a:p>
            <a:fld id="{595433D5-8B92-43A7-ACD0-96BAD3D9BB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200" b="1">
          <a:solidFill>
            <a:srgbClr val="CAA12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 b="1">
          <a:solidFill>
            <a:srgbClr val="800000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200" b="1">
          <a:solidFill>
            <a:srgbClr val="800000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200" b="1">
          <a:solidFill>
            <a:srgbClr val="800000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200" b="1">
          <a:solidFill>
            <a:srgbClr val="8000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 b="1">
          <a:solidFill>
            <a:srgbClr val="8000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 b="1">
          <a:solidFill>
            <a:srgbClr val="8000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 b="1">
          <a:solidFill>
            <a:srgbClr val="8000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 b="1">
          <a:solidFill>
            <a:srgbClr val="80000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CAA123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CAA123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CAA123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CAA123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CAA12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8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8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8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8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ather.gov/" TargetMode="External"/><Relationship Id="rId2" Type="http://schemas.openxmlformats.org/officeDocument/2006/relationships/hyperlink" Target="http://www.noaa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t.ncep.noaa.gov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dc.noaa.gov/" TargetMode="External"/><Relationship Id="rId2" Type="http://schemas.openxmlformats.org/officeDocument/2006/relationships/hyperlink" Target="http://www.nhc.noaa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pc.ncep.noaa.gov/dailywxmap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ater.usgs.gov/data/" TargetMode="External"/><Relationship Id="rId2" Type="http://schemas.openxmlformats.org/officeDocument/2006/relationships/hyperlink" Target="http://climate.nasa.gov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underground.com/" TargetMode="External"/><Relationship Id="rId2" Type="http://schemas.openxmlformats.org/officeDocument/2006/relationships/hyperlink" Target="http://wxmaps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eatherbase.com/" TargetMode="External"/><Relationship Id="rId4" Type="http://schemas.openxmlformats.org/officeDocument/2006/relationships/hyperlink" Target="http://www.worldclimate.com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s.gov/natural_hazards/" TargetMode="External"/><Relationship Id="rId2" Type="http://schemas.openxmlformats.org/officeDocument/2006/relationships/hyperlink" Target="http://www.usgs.gov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volcanoes.usgs.gov/" TargetMode="External"/><Relationship Id="rId4" Type="http://schemas.openxmlformats.org/officeDocument/2006/relationships/hyperlink" Target="http://earthquake.usgs.gov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sunami.noaa.gov/" TargetMode="External"/><Relationship Id="rId2" Type="http://schemas.openxmlformats.org/officeDocument/2006/relationships/hyperlink" Target="http://www.volcano.si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eather.gov/ptwc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a.gov/superfund/sites/npl/" TargetMode="External"/><Relationship Id="rId2" Type="http://schemas.openxmlformats.org/officeDocument/2006/relationships/hyperlink" Target="http://www.epa.gov/envir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pa.gov/tri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sdr.cdc.gov/" TargetMode="External"/><Relationship Id="rId2" Type="http://schemas.openxmlformats.org/officeDocument/2006/relationships/hyperlink" Target="http://www.epa.gov/IRIS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apps.tc.gc.ca/saf-sec-sur/3/erg-gmu/erg/ergmenu.aspx" TargetMode="External"/><Relationship Id="rId2" Type="http://schemas.openxmlformats.org/officeDocument/2006/relationships/hyperlink" Target="http://phmsa.dot.gov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hs.gov/" TargetMode="External"/><Relationship Id="rId2" Type="http://schemas.openxmlformats.org/officeDocument/2006/relationships/hyperlink" Target="http://www.emro.who.int/eh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osha.gov/" TargetMode="External"/><Relationship Id="rId4" Type="http://schemas.openxmlformats.org/officeDocument/2006/relationships/hyperlink" Target="http://www.fema.gov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ma.gov/pdf/emergency/nrf/nrf-core.pdf" TargetMode="External"/><Relationship Id="rId2" Type="http://schemas.openxmlformats.org/officeDocument/2006/relationships/hyperlink" Target="http://www.bt.cdc.gov/cdc/orgs_progs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po.gov/nara/cfr/waisidx_00/40cfr300_00.html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dh.state.va.us/epr/" TargetMode="External"/><Relationship Id="rId2" Type="http://schemas.openxmlformats.org/officeDocument/2006/relationships/hyperlink" Target="http://www.vaemergency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isz.rsoe.hu/alertmap/index2.php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u.org/" TargetMode="External"/><Relationship Id="rId7" Type="http://schemas.openxmlformats.org/officeDocument/2006/relationships/hyperlink" Target="http://www.toxicology.org/" TargetMode="External"/><Relationship Id="rId2" Type="http://schemas.openxmlformats.org/officeDocument/2006/relationships/hyperlink" Target="http://www.aag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ra.org/" TargetMode="External"/><Relationship Id="rId5" Type="http://schemas.openxmlformats.org/officeDocument/2006/relationships/hyperlink" Target="http://www.setac.org/" TargetMode="External"/><Relationship Id="rId4" Type="http://schemas.openxmlformats.org/officeDocument/2006/relationships/hyperlink" Target="http://www.ametsoc.org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dcross.org/" TargetMode="External"/><Relationship Id="rId2" Type="http://schemas.openxmlformats.org/officeDocument/2006/relationships/hyperlink" Target="http://www.icrc.org/en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ctorswithoutborders.org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j.org/" TargetMode="External"/><Relationship Id="rId2" Type="http://schemas.openxmlformats.org/officeDocument/2006/relationships/hyperlink" Target="http://www.nasw.org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wildlife.org/science/ecoregions/item1267.html" TargetMode="External"/><Relationship Id="rId2" Type="http://schemas.openxmlformats.org/officeDocument/2006/relationships/hyperlink" Target="http://www.eoearth.org/article/Biom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orldwildlife.org/science/ecoregions/marine/item1266.html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ow.org/" TargetMode="External"/><Relationship Id="rId2" Type="http://schemas.openxmlformats.org/officeDocument/2006/relationships/hyperlink" Target="http://www.worldwildlife.org/science/ecoregions/freshwater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sus.gov/ipc/www/idb/" TargetMode="External"/><Relationship Id="rId2" Type="http://schemas.openxmlformats.org/officeDocument/2006/relationships/hyperlink" Target="http://factfinder.census.gov/home/saff/main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eonames.usgs.gov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sus.gov/geo/www/tiger/" TargetMode="External"/><Relationship Id="rId2" Type="http://schemas.openxmlformats.org/officeDocument/2006/relationships/hyperlink" Target="http://www.nationalatlas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ensus.gov/geo/landview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s.gov/pubprod/" TargetMode="External"/><Relationship Id="rId2" Type="http://schemas.openxmlformats.org/officeDocument/2006/relationships/hyperlink" Target="https://www.cia.gov/library/publications/the-world-factbook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sd.gsfc.nasa.gov/goes/" TargetMode="External"/><Relationship Id="rId2" Type="http://schemas.openxmlformats.org/officeDocument/2006/relationships/hyperlink" Target="http://earthobservatory.nasa.gov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gdc.noaa.gov/ngdc.html" TargetMode="External"/><Relationship Id="rId2" Type="http://schemas.openxmlformats.org/officeDocument/2006/relationships/hyperlink" Target="http://rsd.gsfc.nasa.gov/go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oogle.com/earth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weather.wmo.int/" TargetMode="External"/><Relationship Id="rId2" Type="http://schemas.openxmlformats.org/officeDocument/2006/relationships/hyperlink" Target="http://www.wmo.in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ENGL 500: English Practicum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Sources of Geographic </a:t>
            </a:r>
            <a:br>
              <a:rPr lang="en-US" dirty="0" smtClean="0"/>
            </a:br>
            <a:r>
              <a:rPr lang="en-US" dirty="0" smtClean="0"/>
              <a:t>and Environmental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Weather and climate resources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National Oceanic and Atmospheric Administration (NOAA) --  </a:t>
            </a:r>
            <a:r>
              <a:rPr lang="en-US" dirty="0" smtClean="0">
                <a:hlinkClick r:id="rId2"/>
              </a:rPr>
              <a:t>http://www.noaa.gov</a:t>
            </a:r>
            <a:endParaRPr lang="en-US" dirty="0" smtClean="0"/>
          </a:p>
          <a:p>
            <a:pPr lvl="1"/>
            <a:r>
              <a:rPr lang="en-US" dirty="0" smtClean="0"/>
              <a:t>U.S. agency responsible for oceans, atmosphere, and climate</a:t>
            </a:r>
          </a:p>
          <a:p>
            <a:pPr eaLnBrk="1" hangingPunct="1"/>
            <a:r>
              <a:rPr lang="en-US" dirty="0" smtClean="0"/>
              <a:t>NOAA: National Weather Service -- </a:t>
            </a:r>
            <a:r>
              <a:rPr lang="en-US" dirty="0" smtClean="0">
                <a:hlinkClick r:id="rId3"/>
              </a:rPr>
              <a:t>http://www.weather.gov</a:t>
            </a:r>
            <a:endParaRPr lang="en-US" dirty="0" smtClean="0"/>
          </a:p>
          <a:p>
            <a:pPr lvl="1"/>
            <a:r>
              <a:rPr lang="en-US" dirty="0" smtClean="0"/>
              <a:t>Weather data and forecasting </a:t>
            </a:r>
          </a:p>
          <a:p>
            <a:r>
              <a:rPr lang="en-US" dirty="0" smtClean="0"/>
              <a:t>NOAA: National Center for Environmental Prediction -- </a:t>
            </a:r>
            <a:r>
              <a:rPr lang="en-US" dirty="0" smtClean="0">
                <a:hlinkClick r:id="rId4"/>
              </a:rPr>
              <a:t>http://wwwt.ncep.noaa.gov/</a:t>
            </a:r>
            <a:endParaRPr lang="en-US" dirty="0" smtClean="0"/>
          </a:p>
          <a:p>
            <a:pPr lvl="1"/>
            <a:r>
              <a:rPr lang="en-US" dirty="0" smtClean="0"/>
              <a:t>Lots of cool imagery and forecast products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 October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Geographic and Environmental Data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Weather and climate resources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NOAA: National Hurricane Center --  </a:t>
            </a:r>
            <a:r>
              <a:rPr lang="en-US" dirty="0" smtClean="0">
                <a:hlinkClick r:id="rId2"/>
              </a:rPr>
              <a:t>http://www.nhc.noaa.gov</a:t>
            </a:r>
            <a:endParaRPr lang="en-US" dirty="0" smtClean="0"/>
          </a:p>
          <a:p>
            <a:pPr lvl="1"/>
            <a:r>
              <a:rPr lang="en-US" dirty="0" smtClean="0"/>
              <a:t>Subdivision of the National Weather Service responsible for tropical weather data and forecasts</a:t>
            </a:r>
          </a:p>
          <a:p>
            <a:r>
              <a:rPr lang="en-US" dirty="0" smtClean="0"/>
              <a:t>NOAA: National Climatic Data Center --  </a:t>
            </a:r>
            <a:r>
              <a:rPr lang="en-US" dirty="0" smtClean="0">
                <a:hlinkClick r:id="rId3"/>
              </a:rPr>
              <a:t>http://www.ncdc.noaa.gov</a:t>
            </a:r>
            <a:endParaRPr lang="en-US" dirty="0" smtClean="0"/>
          </a:p>
          <a:p>
            <a:pPr lvl="1"/>
            <a:r>
              <a:rPr lang="en-US" dirty="0" smtClean="0"/>
              <a:t>NOAA center responsible for archiving many types of climate data and climate proxy data</a:t>
            </a:r>
          </a:p>
          <a:p>
            <a:pPr eaLnBrk="1" hangingPunct="1"/>
            <a:r>
              <a:rPr lang="en-US" dirty="0" smtClean="0"/>
              <a:t>NOAA: Daily Weather Maps -- </a:t>
            </a:r>
            <a:r>
              <a:rPr lang="en-US" dirty="0" smtClean="0">
                <a:hlinkClick r:id="rId4"/>
              </a:rPr>
              <a:t>http://www.hpc.ncep.noaa.gov/dailywxmap/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Weather and climate resources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NASA: Global Climate Change --  </a:t>
            </a:r>
            <a:r>
              <a:rPr lang="en-US" dirty="0" smtClean="0">
                <a:hlinkClick r:id="rId2"/>
              </a:rPr>
              <a:t>http://climate.nasa.gov</a:t>
            </a:r>
            <a:endParaRPr lang="en-US" dirty="0" smtClean="0"/>
          </a:p>
          <a:p>
            <a:pPr lvl="1"/>
            <a:r>
              <a:rPr lang="en-US" dirty="0" smtClean="0"/>
              <a:t>I am probably the only person in the room who had e-mails released in the Climate Gate affair, so I may be biased, but climate change is occurring and NASA has a lot of data here to help you learn about those changes.</a:t>
            </a:r>
          </a:p>
          <a:p>
            <a:pPr eaLnBrk="1" hangingPunct="1"/>
            <a:r>
              <a:rPr lang="en-US" dirty="0" smtClean="0"/>
              <a:t>USGS: Water Data Discovery --  </a:t>
            </a:r>
            <a:r>
              <a:rPr lang="en-US" dirty="0" smtClean="0">
                <a:hlinkClick r:id="rId3"/>
              </a:rPr>
              <a:t>http://water.usgs.gov/data/</a:t>
            </a:r>
            <a:endParaRPr lang="en-US" dirty="0" smtClean="0"/>
          </a:p>
          <a:p>
            <a:pPr lvl="1"/>
            <a:r>
              <a:rPr lang="en-US" dirty="0" smtClean="0"/>
              <a:t>Primary national repository for water resources data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Weather and climate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Weather &amp; Climate Data -- </a:t>
            </a:r>
            <a:r>
              <a:rPr lang="en-US" dirty="0" smtClean="0">
                <a:hlinkClick r:id="rId2"/>
              </a:rPr>
              <a:t>http://wxmaps.org/</a:t>
            </a:r>
            <a:endParaRPr lang="en-US" dirty="0" smtClean="0"/>
          </a:p>
          <a:p>
            <a:pPr lvl="1"/>
            <a:r>
              <a:rPr lang="en-US" dirty="0" smtClean="0"/>
              <a:t>Very nice maps and other graphics developed from NCEP data and model results</a:t>
            </a:r>
          </a:p>
          <a:p>
            <a:pPr eaLnBrk="1" hangingPunct="1"/>
            <a:r>
              <a:rPr lang="en-US" dirty="0" smtClean="0"/>
              <a:t>Weather Underground -- </a:t>
            </a:r>
            <a:r>
              <a:rPr lang="en-US" dirty="0" smtClean="0">
                <a:hlinkClick r:id="rId3"/>
              </a:rPr>
              <a:t>http://www.wunderground.com</a:t>
            </a:r>
            <a:endParaRPr lang="en-US" dirty="0" smtClean="0"/>
          </a:p>
          <a:p>
            <a:pPr lvl="1"/>
            <a:r>
              <a:rPr lang="en-US" dirty="0" smtClean="0"/>
              <a:t>One of the coolest Web sites in the world</a:t>
            </a:r>
          </a:p>
          <a:p>
            <a:pPr eaLnBrk="1" hangingPunct="1"/>
            <a:r>
              <a:rPr lang="en-US" dirty="0" smtClean="0"/>
              <a:t>World Climate -- </a:t>
            </a:r>
            <a:r>
              <a:rPr lang="en-US" dirty="0" smtClean="0">
                <a:hlinkClick r:id="rId4"/>
              </a:rPr>
              <a:t>http://www.worldclimate.com</a:t>
            </a:r>
            <a:endParaRPr lang="en-US" dirty="0" smtClean="0"/>
          </a:p>
          <a:p>
            <a:pPr lvl="1"/>
            <a:r>
              <a:rPr lang="en-US" dirty="0" smtClean="0"/>
              <a:t>Climate (not weather) data from locations around the world</a:t>
            </a:r>
          </a:p>
          <a:p>
            <a:r>
              <a:rPr lang="en-US" dirty="0" err="1" smtClean="0"/>
              <a:t>Weatherbase</a:t>
            </a:r>
            <a:r>
              <a:rPr lang="en-US" dirty="0" smtClean="0"/>
              <a:t> -- </a:t>
            </a:r>
            <a:r>
              <a:rPr lang="en-US" dirty="0" smtClean="0">
                <a:hlinkClick r:id="rId5"/>
              </a:rPr>
              <a:t>http://www.weatherbase.com/</a:t>
            </a:r>
            <a:endParaRPr lang="en-US" dirty="0" smtClean="0"/>
          </a:p>
          <a:p>
            <a:pPr lvl="1"/>
            <a:r>
              <a:rPr lang="en-US" dirty="0" smtClean="0"/>
              <a:t>Weather and climate data from locations around the world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Geological resources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U.S. Geological Survey -- </a:t>
            </a:r>
            <a:r>
              <a:rPr lang="en-US" dirty="0" smtClean="0">
                <a:hlinkClick r:id="rId2"/>
              </a:rPr>
              <a:t>http://www.usgs.gov</a:t>
            </a:r>
            <a:endParaRPr lang="en-US" dirty="0" smtClean="0"/>
          </a:p>
          <a:p>
            <a:pPr eaLnBrk="1" hangingPunct="1"/>
            <a:r>
              <a:rPr lang="en-US" dirty="0" smtClean="0"/>
              <a:t>USGS: Natural Hazards site --  </a:t>
            </a:r>
            <a:r>
              <a:rPr lang="en-US" dirty="0" smtClean="0">
                <a:hlinkClick r:id="rId3"/>
              </a:rPr>
              <a:t>http://www.usgs.gov/natural_hazards/</a:t>
            </a:r>
            <a:endParaRPr lang="en-US" dirty="0" smtClean="0"/>
          </a:p>
          <a:p>
            <a:pPr lvl="1"/>
            <a:r>
              <a:rPr lang="en-US" dirty="0" smtClean="0"/>
              <a:t>Main USGS portal to all sorts of natural hazard (earthquakes, volcanoes, coastal storms, etc.) information</a:t>
            </a:r>
          </a:p>
          <a:p>
            <a:pPr eaLnBrk="1" hangingPunct="1"/>
            <a:r>
              <a:rPr lang="en-US" dirty="0" smtClean="0"/>
              <a:t>USGS: Earthquake Hazards Program --  </a:t>
            </a:r>
            <a:r>
              <a:rPr lang="en-US" dirty="0" smtClean="0">
                <a:hlinkClick r:id="rId4"/>
              </a:rPr>
              <a:t>http://earthquake.usgs.gov</a:t>
            </a:r>
            <a:endParaRPr lang="en-US" dirty="0" smtClean="0"/>
          </a:p>
          <a:p>
            <a:pPr eaLnBrk="1" hangingPunct="1"/>
            <a:r>
              <a:rPr lang="en-US" dirty="0" smtClean="0"/>
              <a:t>USGS: Volcano Hazards Program -- </a:t>
            </a:r>
            <a:r>
              <a:rPr lang="en-US" dirty="0" smtClean="0">
                <a:hlinkClick r:id="rId5"/>
              </a:rPr>
              <a:t>http://volcanoes.usgs.gov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Geological resources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Smithsonian Institution (SI): Global Volcanism Program -- </a:t>
            </a:r>
            <a:r>
              <a:rPr lang="en-US" dirty="0" smtClean="0">
                <a:hlinkClick r:id="rId2"/>
              </a:rPr>
              <a:t>http://www.volcano.si.edu</a:t>
            </a:r>
            <a:endParaRPr lang="en-US" dirty="0" smtClean="0"/>
          </a:p>
          <a:p>
            <a:pPr eaLnBrk="1" hangingPunct="1"/>
            <a:r>
              <a:rPr lang="en-US" dirty="0" smtClean="0"/>
              <a:t>NOAA: Tsunami Program -- </a:t>
            </a:r>
            <a:r>
              <a:rPr lang="en-US" dirty="0" smtClean="0">
                <a:hlinkClick r:id="rId3"/>
              </a:rPr>
              <a:t>http://www.tsunami.noaa.gov</a:t>
            </a:r>
            <a:endParaRPr lang="en-US" dirty="0" smtClean="0"/>
          </a:p>
          <a:p>
            <a:pPr eaLnBrk="1" hangingPunct="1"/>
            <a:r>
              <a:rPr lang="en-US" dirty="0" smtClean="0"/>
              <a:t>NOAA: Pacific Tsunami Warning Center -- </a:t>
            </a:r>
            <a:r>
              <a:rPr lang="en-US" dirty="0" smtClean="0">
                <a:hlinkClick r:id="rId4"/>
              </a:rPr>
              <a:t>http://www.weather.gov/ptwc/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Chemical resources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U.S. Environmental Protection Agency (USEPA): </a:t>
            </a:r>
            <a:r>
              <a:rPr lang="en-US" dirty="0" err="1" smtClean="0"/>
              <a:t>Envirofacts</a:t>
            </a:r>
            <a:r>
              <a:rPr lang="en-US" dirty="0" smtClean="0"/>
              <a:t> -- </a:t>
            </a:r>
            <a:r>
              <a:rPr lang="en-US" dirty="0" smtClean="0">
                <a:hlinkClick r:id="rId2"/>
              </a:rPr>
              <a:t>http://www.epa.gov/enviro/</a:t>
            </a:r>
            <a:endParaRPr lang="en-US" dirty="0" smtClean="0"/>
          </a:p>
          <a:p>
            <a:pPr lvl="1"/>
            <a:r>
              <a:rPr lang="en-US" dirty="0" smtClean="0"/>
              <a:t>Environmental data from localities across the U.S.</a:t>
            </a:r>
          </a:p>
          <a:p>
            <a:pPr eaLnBrk="1" hangingPunct="1"/>
            <a:r>
              <a:rPr lang="en-US" dirty="0" smtClean="0"/>
              <a:t>USEPA: National Priorities List -- </a:t>
            </a:r>
            <a:r>
              <a:rPr lang="en-US" dirty="0" smtClean="0">
                <a:hlinkClick r:id="rId3"/>
              </a:rPr>
              <a:t>http://www.epa.gov/superfund/sites/npl/</a:t>
            </a:r>
            <a:endParaRPr lang="en-US" dirty="0" smtClean="0"/>
          </a:p>
          <a:p>
            <a:pPr lvl="1"/>
            <a:r>
              <a:rPr lang="en-US" dirty="0" smtClean="0"/>
              <a:t>Sites that are listed in or being considered for listing in the Superfund program</a:t>
            </a:r>
          </a:p>
          <a:p>
            <a:pPr eaLnBrk="1" hangingPunct="1"/>
            <a:r>
              <a:rPr lang="en-US" dirty="0" smtClean="0"/>
              <a:t>USEPA: Toxics Release Inventory -- </a:t>
            </a:r>
            <a:r>
              <a:rPr lang="en-US" dirty="0" smtClean="0">
                <a:hlinkClick r:id="rId4"/>
              </a:rPr>
              <a:t>http://www.epa.gov/tri/</a:t>
            </a:r>
            <a:endParaRPr lang="en-US" dirty="0" smtClean="0"/>
          </a:p>
          <a:p>
            <a:pPr lvl="1"/>
            <a:r>
              <a:rPr lang="en-US" dirty="0" smtClean="0"/>
              <a:t>Data on releases of toxic and other hazardous substances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 October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Geographic and Environmental Data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USEPA: Integrated Risk Information System -- </a:t>
            </a:r>
            <a:r>
              <a:rPr lang="en-US" dirty="0" smtClean="0">
                <a:hlinkClick r:id="rId2"/>
              </a:rPr>
              <a:t>http://www.epa.gov/IRIS/</a:t>
            </a:r>
            <a:endParaRPr lang="en-US" dirty="0" smtClean="0"/>
          </a:p>
          <a:p>
            <a:pPr lvl="1"/>
            <a:r>
              <a:rPr lang="en-US" dirty="0" smtClean="0"/>
              <a:t>Toxicological data on substances regulated or considered for regulation by the USEPA</a:t>
            </a:r>
          </a:p>
          <a:p>
            <a:pPr eaLnBrk="1" hangingPunct="1"/>
            <a:r>
              <a:rPr lang="en-US" dirty="0" smtClean="0"/>
              <a:t>Centers for Disease Control &amp; Prevention: Agency for Toxic Substances &amp; Disease Registry -- </a:t>
            </a:r>
            <a:r>
              <a:rPr lang="en-US" dirty="0" smtClean="0">
                <a:hlinkClick r:id="rId3"/>
              </a:rPr>
              <a:t>http://www.atsdr.cdc.gov</a:t>
            </a:r>
            <a:endParaRPr lang="en-US" dirty="0" smtClean="0"/>
          </a:p>
          <a:p>
            <a:pPr lvl="1"/>
            <a:r>
              <a:rPr lang="en-US" dirty="0" smtClean="0"/>
              <a:t>Authoritative scientific reviews of toxicological data on substances that are regulated or considered for regulation by USEPA and other agencies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Department of Transportation (DOT): Pipeline and Hazardous Materials Safety Administration -- </a:t>
            </a:r>
            <a:r>
              <a:rPr lang="en-US" dirty="0" smtClean="0">
                <a:hlinkClick r:id="rId2"/>
              </a:rPr>
              <a:t>http://phmsa.dot.gov/</a:t>
            </a:r>
            <a:endParaRPr lang="en-US" dirty="0" smtClean="0"/>
          </a:p>
          <a:p>
            <a:pPr lvl="1"/>
            <a:r>
              <a:rPr lang="en-US" dirty="0" smtClean="0"/>
              <a:t>Agency regulates pipelines and transport of hazardous materials</a:t>
            </a:r>
          </a:p>
          <a:p>
            <a:pPr eaLnBrk="1" hangingPunct="1"/>
            <a:r>
              <a:rPr lang="en-US" dirty="0" smtClean="0"/>
              <a:t>Emergency Response Guidebook -- </a:t>
            </a:r>
            <a:r>
              <a:rPr lang="en-US" dirty="0" smtClean="0">
                <a:hlinkClick r:id="rId3"/>
              </a:rPr>
              <a:t>http://wwwapps.tc.gc.ca/saf-sec-sur/3/</a:t>
            </a:r>
            <a:br>
              <a:rPr lang="en-US" dirty="0" smtClean="0">
                <a:hlinkClick r:id="rId3"/>
              </a:rPr>
            </a:br>
            <a:r>
              <a:rPr lang="en-US" dirty="0" smtClean="0">
                <a:hlinkClick r:id="rId3"/>
              </a:rPr>
              <a:t>erg-</a:t>
            </a:r>
            <a:r>
              <a:rPr lang="en-US" dirty="0" err="1" smtClean="0">
                <a:hlinkClick r:id="rId3"/>
              </a:rPr>
              <a:t>gmu</a:t>
            </a:r>
            <a:r>
              <a:rPr lang="en-US" dirty="0" smtClean="0">
                <a:hlinkClick r:id="rId3"/>
              </a:rPr>
              <a:t>/erg/ergmenu.aspx</a:t>
            </a:r>
            <a:endParaRPr lang="en-US" dirty="0" smtClean="0"/>
          </a:p>
          <a:p>
            <a:pPr lvl="1"/>
            <a:r>
              <a:rPr lang="en-US" dirty="0" smtClean="0"/>
              <a:t>User-friendly guide to characteristics of hazardous materials transported on highways and railways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Emergency resources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World Health Organization (WHO): Emergency Preparedness and Humanitarian Action -- </a:t>
            </a:r>
            <a:r>
              <a:rPr lang="en-US" dirty="0" smtClean="0">
                <a:hlinkClick r:id="rId2"/>
              </a:rPr>
              <a:t>http://www.emro.who.int/eha/</a:t>
            </a:r>
            <a:endParaRPr lang="en-US" dirty="0" smtClean="0"/>
          </a:p>
          <a:p>
            <a:pPr eaLnBrk="1" hangingPunct="1"/>
            <a:r>
              <a:rPr lang="en-US" dirty="0" smtClean="0"/>
              <a:t>U.S. Department of Homeland Security (DHS) -- </a:t>
            </a:r>
            <a:r>
              <a:rPr lang="en-US" dirty="0" smtClean="0">
                <a:hlinkClick r:id="rId3"/>
              </a:rPr>
              <a:t>http://www.dhs.gov</a:t>
            </a:r>
            <a:endParaRPr lang="en-US" dirty="0" smtClean="0"/>
          </a:p>
          <a:p>
            <a:pPr eaLnBrk="1" hangingPunct="1"/>
            <a:r>
              <a:rPr lang="en-US" dirty="0" smtClean="0"/>
              <a:t>Federal Emergency Management Agency (FEMA) -- </a:t>
            </a:r>
            <a:r>
              <a:rPr lang="en-US" dirty="0" smtClean="0">
                <a:hlinkClick r:id="rId4"/>
              </a:rPr>
              <a:t>http://www.fema.gov</a:t>
            </a:r>
            <a:endParaRPr lang="en-US" dirty="0" smtClean="0"/>
          </a:p>
          <a:p>
            <a:pPr eaLnBrk="1" hangingPunct="1"/>
            <a:r>
              <a:rPr lang="en-US" dirty="0" smtClean="0"/>
              <a:t>Occupational Health &amp; Safety Administration (OSHA) -- </a:t>
            </a:r>
            <a:r>
              <a:rPr lang="en-US" dirty="0" smtClean="0">
                <a:hlinkClick r:id="rId5"/>
              </a:rPr>
              <a:t>http://www.osha.gov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these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knowledge of geography is vital to understanding the natural and cultural world around us.</a:t>
            </a:r>
          </a:p>
          <a:p>
            <a:r>
              <a:rPr lang="en-US" dirty="0" smtClean="0"/>
              <a:t>Location affects many more phenomena than just business.</a:t>
            </a:r>
          </a:p>
          <a:p>
            <a:r>
              <a:rPr lang="en-US" dirty="0" smtClean="0"/>
              <a:t>The environment figures in many of the most vexing issues facing society today.</a:t>
            </a:r>
          </a:p>
          <a:p>
            <a:r>
              <a:rPr lang="en-US" dirty="0" smtClean="0"/>
              <a:t>The list that follows is far from exhaustive…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Emergency resources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CDC: Emergency Preparedness &amp; Response -- </a:t>
            </a:r>
            <a:r>
              <a:rPr lang="en-US" dirty="0" smtClean="0">
                <a:hlinkClick r:id="rId2"/>
              </a:rPr>
              <a:t>http://www.bt.cdc.gov/cdc/orgs_progs.asp</a:t>
            </a:r>
            <a:endParaRPr lang="en-US" dirty="0" smtClean="0"/>
          </a:p>
          <a:p>
            <a:pPr eaLnBrk="1" hangingPunct="1"/>
            <a:r>
              <a:rPr lang="en-US" dirty="0" smtClean="0"/>
              <a:t>National Response Framework -- </a:t>
            </a:r>
            <a:r>
              <a:rPr lang="en-US" dirty="0" smtClean="0">
                <a:hlinkClick r:id="rId3"/>
              </a:rPr>
              <a:t>http://www.fema.gov/pdf/emergency/nrf/</a:t>
            </a:r>
            <a:br>
              <a:rPr lang="en-US" dirty="0" smtClean="0">
                <a:hlinkClick r:id="rId3"/>
              </a:rPr>
            </a:br>
            <a:r>
              <a:rPr lang="en-US" dirty="0" smtClean="0">
                <a:hlinkClick r:id="rId3"/>
              </a:rPr>
              <a:t>nrf-core.pdf</a:t>
            </a:r>
            <a:endParaRPr lang="en-US" dirty="0" smtClean="0"/>
          </a:p>
          <a:p>
            <a:pPr eaLnBrk="1" hangingPunct="1"/>
            <a:r>
              <a:rPr lang="en-US" dirty="0" smtClean="0"/>
              <a:t>National Contingency Plan -- </a:t>
            </a:r>
            <a:r>
              <a:rPr lang="en-US" dirty="0" smtClean="0">
                <a:hlinkClick r:id="rId4"/>
              </a:rPr>
              <a:t>http://www.gpo.gov/nara/cfr/waisidx_00/</a:t>
            </a:r>
            <a:br>
              <a:rPr lang="en-US" dirty="0" smtClean="0">
                <a:hlinkClick r:id="rId4"/>
              </a:rPr>
            </a:br>
            <a:r>
              <a:rPr lang="en-US" dirty="0" smtClean="0">
                <a:hlinkClick r:id="rId4"/>
              </a:rPr>
              <a:t>40cfr300_00.html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Emergency resources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Virginia Department of Emergency Management (VDEM) -- </a:t>
            </a:r>
            <a:r>
              <a:rPr lang="en-US" dirty="0" smtClean="0">
                <a:hlinkClick r:id="rId2"/>
              </a:rPr>
              <a:t>http://www.vaemergency.com</a:t>
            </a:r>
            <a:endParaRPr lang="en-US" dirty="0" smtClean="0"/>
          </a:p>
          <a:p>
            <a:pPr eaLnBrk="1" hangingPunct="1"/>
            <a:r>
              <a:rPr lang="en-US" dirty="0" smtClean="0"/>
              <a:t>Virginia Department of Health (VDH): Emergency Preparedness &amp; Response Programs -- </a:t>
            </a:r>
            <a:r>
              <a:rPr lang="en-US" dirty="0" smtClean="0">
                <a:hlinkClick r:id="rId3"/>
              </a:rPr>
              <a:t>http://www.vdh.state.va.us/epr/</a:t>
            </a:r>
            <a:endParaRPr lang="en-US" dirty="0" smtClean="0"/>
          </a:p>
          <a:p>
            <a:pPr eaLnBrk="1" hangingPunct="1"/>
            <a:r>
              <a:rPr lang="en-US" dirty="0" smtClean="0"/>
              <a:t>Emergency and Disaster Information Service (EDIS): </a:t>
            </a:r>
            <a:r>
              <a:rPr lang="en-US" dirty="0" err="1" smtClean="0"/>
              <a:t>AlertMap</a:t>
            </a:r>
            <a:r>
              <a:rPr lang="en-US" dirty="0" smtClean="0"/>
              <a:t> -- </a:t>
            </a:r>
            <a:r>
              <a:rPr lang="en-US" dirty="0" smtClean="0">
                <a:hlinkClick r:id="rId4"/>
              </a:rPr>
              <a:t>http://hisz.rsoe.hu/alertmap/index2.php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Scientific societies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 Association of Geographers – </a:t>
            </a:r>
            <a:r>
              <a:rPr lang="en-US" dirty="0" smtClean="0">
                <a:hlinkClick r:id="rId2"/>
              </a:rPr>
              <a:t>http://www.aag.org</a:t>
            </a:r>
            <a:endParaRPr lang="en-US" dirty="0" smtClean="0"/>
          </a:p>
          <a:p>
            <a:r>
              <a:rPr lang="en-US" dirty="0" smtClean="0"/>
              <a:t>American Geophysical Union -- </a:t>
            </a:r>
            <a:r>
              <a:rPr lang="en-US" dirty="0" smtClean="0">
                <a:hlinkClick r:id="rId3"/>
              </a:rPr>
              <a:t>http://www.agu.org</a:t>
            </a:r>
            <a:endParaRPr lang="en-US" dirty="0" smtClean="0"/>
          </a:p>
          <a:p>
            <a:r>
              <a:rPr lang="en-US" dirty="0" smtClean="0"/>
              <a:t>American Meteorological Society -- </a:t>
            </a:r>
            <a:r>
              <a:rPr lang="en-US" dirty="0" smtClean="0">
                <a:hlinkClick r:id="rId4"/>
              </a:rPr>
              <a:t>http://www.ametsoc.org</a:t>
            </a:r>
            <a:endParaRPr lang="en-US" dirty="0" smtClean="0"/>
          </a:p>
          <a:p>
            <a:r>
              <a:rPr lang="en-US" dirty="0" smtClean="0"/>
              <a:t>Society for Environmental Toxicology and Chemistry -- </a:t>
            </a:r>
            <a:r>
              <a:rPr lang="en-US" dirty="0" smtClean="0">
                <a:hlinkClick r:id="rId5"/>
              </a:rPr>
              <a:t>http://www.setac.org</a:t>
            </a:r>
            <a:endParaRPr lang="en-US" dirty="0" smtClean="0"/>
          </a:p>
          <a:p>
            <a:r>
              <a:rPr lang="en-US" dirty="0" smtClean="0"/>
              <a:t>Society for Risk Analysis -- </a:t>
            </a:r>
            <a:r>
              <a:rPr lang="en-US" dirty="0" smtClean="0">
                <a:hlinkClick r:id="rId6"/>
              </a:rPr>
              <a:t>http://www.sra.org</a:t>
            </a:r>
            <a:endParaRPr lang="en-US" dirty="0" smtClean="0"/>
          </a:p>
          <a:p>
            <a:r>
              <a:rPr lang="en-US" dirty="0" smtClean="0"/>
              <a:t>Society of Toxicology -- </a:t>
            </a:r>
            <a:r>
              <a:rPr lang="en-US" dirty="0" smtClean="0">
                <a:hlinkClick r:id="rId7"/>
              </a:rPr>
              <a:t>http://www.toxicology.org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Non-governmental organizations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International Committee of the Red Cross -- </a:t>
            </a:r>
            <a:r>
              <a:rPr lang="en-US" dirty="0" smtClean="0">
                <a:hlinkClick r:id="rId2"/>
              </a:rPr>
              <a:t>http://www.icrc.org/eng/</a:t>
            </a:r>
            <a:endParaRPr lang="en-US" dirty="0" smtClean="0"/>
          </a:p>
          <a:p>
            <a:r>
              <a:rPr lang="en-US" dirty="0" smtClean="0"/>
              <a:t>American Red Cross -- </a:t>
            </a:r>
            <a:r>
              <a:rPr lang="en-US" dirty="0" smtClean="0">
                <a:hlinkClick r:id="rId3"/>
              </a:rPr>
              <a:t>http://www.redcross.org</a:t>
            </a:r>
            <a:endParaRPr lang="en-US" dirty="0" smtClean="0"/>
          </a:p>
          <a:p>
            <a:r>
              <a:rPr lang="en-US" dirty="0" smtClean="0"/>
              <a:t>Doctors without Borders -- </a:t>
            </a:r>
            <a:r>
              <a:rPr lang="en-US" dirty="0" smtClean="0">
                <a:hlinkClick r:id="rId4"/>
              </a:rPr>
              <a:t>http://www.doctorswithoutborders.org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Journalism organizations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Association of Science Writers -- </a:t>
            </a:r>
            <a:r>
              <a:rPr lang="en-US" dirty="0" smtClean="0">
                <a:hlinkClick r:id="rId2"/>
              </a:rPr>
              <a:t>http://www.nasw.org</a:t>
            </a:r>
            <a:endParaRPr lang="en-US" dirty="0" smtClean="0"/>
          </a:p>
          <a:p>
            <a:r>
              <a:rPr lang="en-US" dirty="0" smtClean="0"/>
              <a:t>Society of Environmental Journalists -- </a:t>
            </a:r>
            <a:r>
              <a:rPr lang="en-US" dirty="0" smtClean="0">
                <a:hlinkClick r:id="rId3"/>
              </a:rPr>
              <a:t>http://www.sej.org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Ecological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Encyclopedia of Earth: Biome – </a:t>
            </a:r>
            <a:r>
              <a:rPr lang="en-US" dirty="0" smtClean="0">
                <a:hlinkClick r:id="rId2"/>
              </a:rPr>
              <a:t>http://www.eoearth.org/article/Biome/</a:t>
            </a:r>
            <a:endParaRPr lang="en-US" dirty="0" smtClean="0"/>
          </a:p>
          <a:p>
            <a:r>
              <a:rPr lang="en-US" dirty="0" smtClean="0"/>
              <a:t>World Wildlife Fund: Terrestrial </a:t>
            </a:r>
            <a:r>
              <a:rPr lang="en-US" dirty="0" err="1" smtClean="0"/>
              <a:t>Ecoregions</a:t>
            </a:r>
            <a:r>
              <a:rPr lang="en-US" dirty="0" smtClean="0"/>
              <a:t> – </a:t>
            </a:r>
            <a:r>
              <a:rPr lang="en-US" dirty="0" smtClean="0">
                <a:hlinkClick r:id="rId3"/>
              </a:rPr>
              <a:t>http://www.worldwildlife.org/science/ecoregions/</a:t>
            </a:r>
            <a:br>
              <a:rPr lang="en-US" dirty="0" smtClean="0">
                <a:hlinkClick r:id="rId3"/>
              </a:rPr>
            </a:br>
            <a:r>
              <a:rPr lang="en-US" dirty="0" smtClean="0">
                <a:hlinkClick r:id="rId3"/>
              </a:rPr>
              <a:t>item1267.html</a:t>
            </a:r>
            <a:endParaRPr lang="en-US" dirty="0" smtClean="0"/>
          </a:p>
          <a:p>
            <a:r>
              <a:rPr lang="en-US" dirty="0" smtClean="0"/>
              <a:t>World Wildlife Fund: Marine </a:t>
            </a:r>
            <a:r>
              <a:rPr lang="en-US" dirty="0" err="1" smtClean="0"/>
              <a:t>Ecoregions</a:t>
            </a:r>
            <a:r>
              <a:rPr lang="en-US" dirty="0" smtClean="0"/>
              <a:t> of the World – </a:t>
            </a:r>
            <a:r>
              <a:rPr lang="en-US" dirty="0" smtClean="0">
                <a:hlinkClick r:id="rId4"/>
              </a:rPr>
              <a:t>http://www.worldwildlife.org/science/</a:t>
            </a:r>
            <a:br>
              <a:rPr lang="en-US" dirty="0" smtClean="0">
                <a:hlinkClick r:id="rId4"/>
              </a:rPr>
            </a:br>
            <a:r>
              <a:rPr lang="en-US" dirty="0" err="1" smtClean="0">
                <a:hlinkClick r:id="rId4"/>
              </a:rPr>
              <a:t>ecoregions</a:t>
            </a:r>
            <a:r>
              <a:rPr lang="en-US" dirty="0" smtClean="0">
                <a:hlinkClick r:id="rId4"/>
              </a:rPr>
              <a:t>/marine/item1266.html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Ecological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 Wildlife Fund: Freshwater </a:t>
            </a:r>
            <a:r>
              <a:rPr lang="en-US" dirty="0" err="1" smtClean="0"/>
              <a:t>Ecoregions</a:t>
            </a:r>
            <a:r>
              <a:rPr lang="en-US" dirty="0" smtClean="0"/>
              <a:t> of the World – </a:t>
            </a:r>
            <a:r>
              <a:rPr lang="en-US" dirty="0" smtClean="0">
                <a:hlinkClick r:id="rId2"/>
              </a:rPr>
              <a:t>http://www.worldwildlife.org/science/</a:t>
            </a:r>
            <a:br>
              <a:rPr lang="en-US" dirty="0" smtClean="0">
                <a:hlinkClick r:id="rId2"/>
              </a:rPr>
            </a:br>
            <a:r>
              <a:rPr lang="en-US" dirty="0" err="1" smtClean="0">
                <a:hlinkClick r:id="rId2"/>
              </a:rPr>
              <a:t>ecoregions</a:t>
            </a:r>
            <a:r>
              <a:rPr lang="en-US" dirty="0" smtClean="0">
                <a:hlinkClick r:id="rId2"/>
              </a:rPr>
              <a:t>/freshwater.html</a:t>
            </a:r>
            <a:endParaRPr lang="en-US" dirty="0" smtClean="0"/>
          </a:p>
          <a:p>
            <a:r>
              <a:rPr lang="en-US" dirty="0" smtClean="0"/>
              <a:t>The Nature Conservancy: Freshwater </a:t>
            </a:r>
            <a:r>
              <a:rPr lang="en-US" dirty="0" err="1" smtClean="0"/>
              <a:t>Ecoregions</a:t>
            </a:r>
            <a:r>
              <a:rPr lang="en-US" dirty="0" smtClean="0"/>
              <a:t> of the World – </a:t>
            </a:r>
            <a:r>
              <a:rPr lang="en-US" dirty="0" smtClean="0">
                <a:hlinkClick r:id="rId3"/>
              </a:rPr>
              <a:t>http</a:t>
            </a:r>
            <a:r>
              <a:rPr lang="en-US" smtClean="0">
                <a:hlinkClick r:id="rId3"/>
              </a:rPr>
              <a:t>://www.feow.org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of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Geographic resources</a:t>
            </a:r>
          </a:p>
          <a:p>
            <a:r>
              <a:rPr lang="en-US" dirty="0" smtClean="0"/>
              <a:t>Weather and climate resources</a:t>
            </a:r>
          </a:p>
          <a:p>
            <a:r>
              <a:rPr lang="en-US" dirty="0" smtClean="0"/>
              <a:t>Geological resources</a:t>
            </a:r>
          </a:p>
          <a:p>
            <a:r>
              <a:rPr lang="en-US" dirty="0" smtClean="0"/>
              <a:t>Chemical resources</a:t>
            </a:r>
          </a:p>
          <a:p>
            <a:r>
              <a:rPr lang="en-US" dirty="0" smtClean="0"/>
              <a:t>Emergency resources</a:t>
            </a:r>
          </a:p>
          <a:p>
            <a:r>
              <a:rPr lang="en-US" dirty="0" smtClean="0"/>
              <a:t>Scientific societies</a:t>
            </a:r>
          </a:p>
          <a:p>
            <a:r>
              <a:rPr lang="en-US" dirty="0" smtClean="0"/>
              <a:t>Non-governmental organizations</a:t>
            </a:r>
          </a:p>
          <a:p>
            <a:r>
              <a:rPr lang="en-US" dirty="0" smtClean="0"/>
              <a:t>Journalism organizations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U.S. Census Bureau: American </a:t>
            </a:r>
            <a:r>
              <a:rPr lang="en-US" dirty="0" err="1" smtClean="0"/>
              <a:t>Factfinder</a:t>
            </a:r>
            <a:r>
              <a:rPr lang="en-US" dirty="0" smtClean="0"/>
              <a:t> --  </a:t>
            </a:r>
            <a:r>
              <a:rPr lang="en-US" dirty="0" smtClean="0">
                <a:hlinkClick r:id="rId2"/>
              </a:rPr>
              <a:t>http://factfinder.census.gov/home/saff/main.html</a:t>
            </a:r>
            <a:endParaRPr lang="en-US" dirty="0" smtClean="0"/>
          </a:p>
          <a:p>
            <a:pPr lvl="1"/>
            <a:r>
              <a:rPr lang="en-US" dirty="0" smtClean="0"/>
              <a:t>Population, housing, economic, and other data</a:t>
            </a:r>
          </a:p>
          <a:p>
            <a:r>
              <a:rPr lang="en-US" dirty="0" smtClean="0"/>
              <a:t>U.S. Census Bureau: International Data Base -- </a:t>
            </a:r>
            <a:r>
              <a:rPr lang="en-US" dirty="0" smtClean="0">
                <a:hlinkClick r:id="rId3"/>
              </a:rPr>
              <a:t>http://www.census.gov/ipc/www/idb/</a:t>
            </a:r>
            <a:endParaRPr lang="en-US" dirty="0" smtClean="0"/>
          </a:p>
          <a:p>
            <a:pPr lvl="1"/>
            <a:r>
              <a:rPr lang="en-US" dirty="0" smtClean="0"/>
              <a:t>Demographic data, population pyramids</a:t>
            </a:r>
          </a:p>
          <a:p>
            <a:r>
              <a:rPr lang="en-US" dirty="0" smtClean="0"/>
              <a:t>U.S. Board on Geographic Names -- </a:t>
            </a:r>
            <a:r>
              <a:rPr lang="en-US" dirty="0" smtClean="0">
                <a:hlinkClick r:id="rId4"/>
              </a:rPr>
              <a:t>http://geonames.usgs.gov/</a:t>
            </a:r>
            <a:endParaRPr lang="en-US" dirty="0" smtClean="0"/>
          </a:p>
          <a:p>
            <a:pPr lvl="1"/>
            <a:r>
              <a:rPr lang="en-US" dirty="0" smtClean="0"/>
              <a:t>National and international place names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U.S. National Atlas -- </a:t>
            </a:r>
            <a:r>
              <a:rPr lang="en-US" dirty="0" smtClean="0">
                <a:hlinkClick r:id="rId2"/>
              </a:rPr>
              <a:t>http://www.nationalatlas.gov/</a:t>
            </a:r>
            <a:endParaRPr lang="en-US" dirty="0" smtClean="0"/>
          </a:p>
          <a:p>
            <a:r>
              <a:rPr lang="en-US" dirty="0" smtClean="0"/>
              <a:t>U.S. Census Bureau: Topologically Integrated Geographic Encoding and Referencing system (TIGER) -- </a:t>
            </a:r>
            <a:r>
              <a:rPr lang="en-US" dirty="0" smtClean="0">
                <a:hlinkClick r:id="rId3"/>
              </a:rPr>
              <a:t>http://www.census.gov/geo/www/tiger/</a:t>
            </a:r>
            <a:endParaRPr lang="en-US" dirty="0" smtClean="0"/>
          </a:p>
          <a:p>
            <a:pPr lvl="1"/>
            <a:r>
              <a:rPr lang="en-US" dirty="0" smtClean="0"/>
              <a:t>A geographic information system (GIS) that allows users to display Census and other data</a:t>
            </a:r>
          </a:p>
          <a:p>
            <a:r>
              <a:rPr lang="en-US" dirty="0" smtClean="0"/>
              <a:t>U.S. Census Bureau: </a:t>
            </a:r>
            <a:r>
              <a:rPr lang="en-US" dirty="0" err="1" smtClean="0"/>
              <a:t>LandView</a:t>
            </a:r>
            <a:r>
              <a:rPr lang="en-US" dirty="0" smtClean="0"/>
              <a:t> 6 -- </a:t>
            </a:r>
            <a:r>
              <a:rPr lang="en-US" dirty="0" smtClean="0">
                <a:hlinkClick r:id="rId4"/>
              </a:rPr>
              <a:t>http://www.census.gov/geo/landview/</a:t>
            </a:r>
            <a:endParaRPr lang="en-US" dirty="0" smtClean="0"/>
          </a:p>
          <a:p>
            <a:pPr lvl="1"/>
            <a:r>
              <a:rPr lang="en-US" dirty="0" smtClean="0"/>
              <a:t>Allows users to view U.S. Environmental Protection Agency, Census Bureau, and U.S. Geological Survey maps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 Intelligence Agency (CIA): The World </a:t>
            </a:r>
            <a:r>
              <a:rPr lang="en-US" dirty="0" err="1" smtClean="0"/>
              <a:t>Factbook</a:t>
            </a:r>
            <a:r>
              <a:rPr lang="en-US" dirty="0" smtClean="0"/>
              <a:t> -- </a:t>
            </a:r>
            <a:r>
              <a:rPr lang="en-US" dirty="0" smtClean="0">
                <a:hlinkClick r:id="rId2"/>
              </a:rPr>
              <a:t>https://www.cia.gov/library/publications/</a:t>
            </a:r>
            <a:br>
              <a:rPr lang="en-US" dirty="0" smtClean="0">
                <a:hlinkClick r:id="rId2"/>
              </a:rPr>
            </a:br>
            <a:r>
              <a:rPr lang="en-US" dirty="0" smtClean="0">
                <a:hlinkClick r:id="rId2"/>
              </a:rPr>
              <a:t>the-world-</a:t>
            </a:r>
            <a:r>
              <a:rPr lang="en-US" dirty="0" err="1" smtClean="0">
                <a:hlinkClick r:id="rId2"/>
              </a:rPr>
              <a:t>factbook</a:t>
            </a:r>
            <a:r>
              <a:rPr lang="en-US" dirty="0" smtClean="0">
                <a:hlinkClick r:id="rId2"/>
              </a:rPr>
              <a:t>/index.html</a:t>
            </a:r>
            <a:endParaRPr lang="en-US" dirty="0" smtClean="0"/>
          </a:p>
          <a:p>
            <a:r>
              <a:rPr lang="en-US" dirty="0" smtClean="0"/>
              <a:t>U.S. Geological Survey (USGS): Maps, Imagery, and Publications -- </a:t>
            </a:r>
            <a:r>
              <a:rPr lang="en-US" dirty="0" smtClean="0">
                <a:hlinkClick r:id="rId3"/>
              </a:rPr>
              <a:t>http://www.usgs.gov/pubprod/</a:t>
            </a:r>
            <a:endParaRPr lang="en-US" dirty="0" smtClean="0"/>
          </a:p>
          <a:p>
            <a:pPr lvl="1"/>
            <a:r>
              <a:rPr lang="en-US" dirty="0" smtClean="0"/>
              <a:t>Allows users to search for, and in some cases download, USGS maps and other products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Aeronautics and Space Administration (NASA): Earth Observatory -- </a:t>
            </a:r>
            <a:r>
              <a:rPr lang="en-US" dirty="0" smtClean="0">
                <a:hlinkClick r:id="rId2"/>
              </a:rPr>
              <a:t>http://earthobservatory.nasa.gov/</a:t>
            </a:r>
            <a:endParaRPr lang="en-US" dirty="0" smtClean="0"/>
          </a:p>
          <a:p>
            <a:pPr lvl="1"/>
            <a:r>
              <a:rPr lang="en-US" dirty="0" smtClean="0"/>
              <a:t>While far from comprehensive, it is a treasure trove of satellite and other remotely sensed imagery</a:t>
            </a:r>
          </a:p>
          <a:p>
            <a:r>
              <a:rPr lang="en-US" dirty="0" smtClean="0"/>
              <a:t>NASA/NOAA: Geostationary Operational Environmental Satellites (GOES) -- </a:t>
            </a:r>
            <a:r>
              <a:rPr lang="en-US" dirty="0" smtClean="0">
                <a:hlinkClick r:id="rId3"/>
              </a:rPr>
              <a:t>http://rsd.gsfc.nasa.gov/goes/</a:t>
            </a:r>
            <a:endParaRPr lang="en-US" dirty="0" smtClean="0"/>
          </a:p>
          <a:p>
            <a:pPr lvl="1"/>
            <a:r>
              <a:rPr lang="en-US" dirty="0" smtClean="0"/>
              <a:t>Satellite imagery from the GOES program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NASA/NOAA: Geostationary Operational Environmental Satellites (GOES) -- </a:t>
            </a:r>
            <a:r>
              <a:rPr lang="en-US" dirty="0" smtClean="0">
                <a:hlinkClick r:id="rId2"/>
              </a:rPr>
              <a:t>http://rsd.gsfc.nasa.gov/goes/</a:t>
            </a:r>
            <a:endParaRPr lang="en-US" dirty="0" smtClean="0"/>
          </a:p>
          <a:p>
            <a:pPr lvl="1"/>
            <a:r>
              <a:rPr lang="en-US" dirty="0" smtClean="0"/>
              <a:t>Satellite imagery from the GOES program</a:t>
            </a:r>
          </a:p>
          <a:p>
            <a:r>
              <a:rPr lang="en-US" dirty="0" smtClean="0"/>
              <a:t>NOAA: National Geophysical Data Center -- </a:t>
            </a:r>
            <a:r>
              <a:rPr lang="en-US" dirty="0" smtClean="0">
                <a:hlinkClick r:id="rId3"/>
              </a:rPr>
              <a:t>http://www.ngdc.noaa.gov/ngdc.html</a:t>
            </a:r>
            <a:endParaRPr lang="en-US" dirty="0" smtClean="0"/>
          </a:p>
          <a:p>
            <a:pPr lvl="1"/>
            <a:r>
              <a:rPr lang="en-US" dirty="0" smtClean="0"/>
              <a:t>A smorgasbord of geophysical data, including topographic and bathymetric data</a:t>
            </a:r>
          </a:p>
          <a:p>
            <a:r>
              <a:rPr lang="en-US" dirty="0" smtClean="0"/>
              <a:t>Google Earth -- </a:t>
            </a:r>
            <a:r>
              <a:rPr lang="en-US" dirty="0" smtClean="0">
                <a:hlinkClick r:id="rId4"/>
              </a:rPr>
              <a:t>http://www.google.com/earth/</a:t>
            </a:r>
            <a:endParaRPr lang="en-US" dirty="0" smtClean="0"/>
          </a:p>
          <a:p>
            <a:pPr lvl="1"/>
            <a:r>
              <a:rPr lang="en-US" dirty="0" smtClean="0"/>
              <a:t>Explore the world from the safety of your computer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October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Weather and climate resources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World Meteorological Organization (WMO) --  </a:t>
            </a:r>
            <a:r>
              <a:rPr lang="en-US" dirty="0" smtClean="0">
                <a:hlinkClick r:id="rId2"/>
              </a:rPr>
              <a:t>http://www.wmo.int</a:t>
            </a:r>
            <a:endParaRPr lang="en-US" dirty="0" smtClean="0"/>
          </a:p>
          <a:p>
            <a:pPr lvl="1"/>
            <a:r>
              <a:rPr lang="en-US" dirty="0" smtClean="0"/>
              <a:t>United Nations agency responsible for climate, atmosphere, and oceans</a:t>
            </a:r>
          </a:p>
          <a:p>
            <a:r>
              <a:rPr lang="en-US" dirty="0" smtClean="0"/>
              <a:t>WMO: World Weather Information Site -- </a:t>
            </a:r>
            <a:r>
              <a:rPr lang="en-US" dirty="0" smtClean="0">
                <a:hlinkClick r:id="rId3"/>
              </a:rPr>
              <a:t>http://worldweather.wmo.int/</a:t>
            </a:r>
            <a:endParaRPr lang="en-US" dirty="0" smtClean="0"/>
          </a:p>
          <a:p>
            <a:pPr lvl="1"/>
            <a:r>
              <a:rPr lang="en-US" dirty="0" smtClean="0"/>
              <a:t>Official weather data and forecasts from around the world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13 October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E551-AE0B-4E9C-A0C1-3DD9C99650D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Geographic and Environmental Data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8000"/>
      </a:hlink>
      <a:folHlink>
        <a:srgbClr val="FF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1296</TotalTime>
  <Words>1367</Words>
  <Application>Microsoft Office PowerPoint</Application>
  <PresentationFormat>On-screen Show (4:3)</PresentationFormat>
  <Paragraphs>213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Design</vt:lpstr>
      <vt:lpstr>ENGL 500: English Practicum</vt:lpstr>
      <vt:lpstr>Why these data?</vt:lpstr>
      <vt:lpstr>Focus of this talk</vt:lpstr>
      <vt:lpstr>Geographic resources </vt:lpstr>
      <vt:lpstr>Geographic resources</vt:lpstr>
      <vt:lpstr>Geographic resources</vt:lpstr>
      <vt:lpstr>Geographic resources</vt:lpstr>
      <vt:lpstr>Geographic resources</vt:lpstr>
      <vt:lpstr>Weather and climate resources</vt:lpstr>
      <vt:lpstr>Weather and climate resources</vt:lpstr>
      <vt:lpstr>Weather and climate resources</vt:lpstr>
      <vt:lpstr>Weather and climate resources</vt:lpstr>
      <vt:lpstr>Weather and climate resources</vt:lpstr>
      <vt:lpstr>Geological resources</vt:lpstr>
      <vt:lpstr>Geological resources</vt:lpstr>
      <vt:lpstr>Chemical resources</vt:lpstr>
      <vt:lpstr>Chemical resources</vt:lpstr>
      <vt:lpstr>Chemical resources</vt:lpstr>
      <vt:lpstr>Emergency resources</vt:lpstr>
      <vt:lpstr>Emergency resources</vt:lpstr>
      <vt:lpstr>Emergency resources</vt:lpstr>
      <vt:lpstr>Scientific societies</vt:lpstr>
      <vt:lpstr>Non-governmental organizations</vt:lpstr>
      <vt:lpstr>Journalism organizations</vt:lpstr>
      <vt:lpstr>Ecological resources</vt:lpstr>
      <vt:lpstr>Ecological resources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David M. Lawrence</cp:lastModifiedBy>
  <cp:revision>87</cp:revision>
  <cp:lastPrinted>1601-01-01T00:00:00Z</cp:lastPrinted>
  <dcterms:created xsi:type="dcterms:W3CDTF">1601-01-01T00:00:00Z</dcterms:created>
  <dcterms:modified xsi:type="dcterms:W3CDTF">2010-10-25T21:19:59Z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