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365" r:id="rId3"/>
    <p:sldId id="369" r:id="rId4"/>
    <p:sldId id="370" r:id="rId5"/>
    <p:sldId id="371" r:id="rId6"/>
    <p:sldId id="372" r:id="rId7"/>
    <p:sldId id="373" r:id="rId8"/>
    <p:sldId id="374" r:id="rId9"/>
    <p:sldId id="375" r:id="rId10"/>
    <p:sldId id="368" r:id="rId11"/>
    <p:sldId id="376" r:id="rId12"/>
    <p:sldId id="377" r:id="rId13"/>
    <p:sldId id="378" r:id="rId14"/>
    <p:sldId id="379" r:id="rId15"/>
    <p:sldId id="380" r:id="rId16"/>
    <p:sldId id="381" r:id="rId17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clrMode="gray" frameSlides="1"/>
  <p:clrMru>
    <a:srgbClr val="CC9900"/>
    <a:srgbClr val="FFFF00"/>
    <a:srgbClr val="996633"/>
    <a:srgbClr val="336600"/>
    <a:srgbClr val="008000"/>
    <a:srgbClr val="66FF66"/>
    <a:srgbClr val="CCFF33"/>
    <a:srgbClr val="66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-2838" y="-96"/>
      </p:cViewPr>
      <p:guideLst>
        <p:guide orient="horz" pos="3024"/>
        <p:guide pos="23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 eaLnBrk="0" hangingPunct="0">
              <a:defRPr sz="1300" b="1" smtClean="0"/>
            </a:lvl1pPr>
          </a:lstStyle>
          <a:p>
            <a:pPr>
              <a:defRPr/>
            </a:pPr>
            <a:r>
              <a:rPr lang="en-US" smtClean="0"/>
              <a:t>Research Methods</a:t>
            </a:r>
            <a:endParaRPr lang="en-US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 eaLnBrk="0" hangingPunct="0">
              <a:defRPr sz="1300" b="1" smtClean="0"/>
            </a:lvl1pPr>
          </a:lstStyle>
          <a:p>
            <a:pPr>
              <a:defRPr/>
            </a:pPr>
            <a:r>
              <a:rPr lang="en-US" smtClean="0"/>
              <a:t>Rev. 09 Dec 2011</a:t>
            </a:r>
            <a:endParaRPr lang="en-US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 eaLnBrk="0" hangingPunct="0">
              <a:defRPr sz="1300" smtClean="0"/>
            </a:lvl1pPr>
          </a:lstStyle>
          <a:p>
            <a:pPr>
              <a:defRPr/>
            </a:pPr>
            <a:r>
              <a:rPr lang="en-US" smtClean="0"/>
              <a:t>Hypothesis Testing</a:t>
            </a:r>
            <a:endParaRPr lang="en-US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 eaLnBrk="0" hangingPunct="0">
              <a:defRPr sz="1300"/>
            </a:lvl1pPr>
          </a:lstStyle>
          <a:p>
            <a:pPr>
              <a:defRPr/>
            </a:pPr>
            <a:fld id="{34B9F809-810C-4616-AE36-F0F4914DCD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b="1" smtClean="0"/>
            </a:lvl1pPr>
          </a:lstStyle>
          <a:p>
            <a:pPr>
              <a:defRPr/>
            </a:pPr>
            <a:r>
              <a:rPr lang="en-US" smtClean="0"/>
              <a:t>Research Methods</a:t>
            </a:r>
            <a:endParaRPr lang="en-US"/>
          </a:p>
        </p:txBody>
      </p:sp>
      <p:sp>
        <p:nvSpPr>
          <p:cNvPr id="1617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1" smtClean="0"/>
            </a:lvl1pPr>
          </a:lstStyle>
          <a:p>
            <a:pPr>
              <a:defRPr/>
            </a:pPr>
            <a:r>
              <a:rPr lang="en-US" smtClean="0"/>
              <a:t>Rev. 09 Dec 2011</a:t>
            </a:r>
            <a:endParaRPr lang="en-US"/>
          </a:p>
        </p:txBody>
      </p:sp>
      <p:sp>
        <p:nvSpPr>
          <p:cNvPr id="21914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17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617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smtClean="0"/>
            </a:lvl1pPr>
          </a:lstStyle>
          <a:p>
            <a:pPr>
              <a:defRPr/>
            </a:pPr>
            <a:r>
              <a:rPr lang="en-US" smtClean="0"/>
              <a:t>Hypothesis Testing</a:t>
            </a:r>
            <a:endParaRPr lang="en-US"/>
          </a:p>
        </p:txBody>
      </p:sp>
      <p:sp>
        <p:nvSpPr>
          <p:cNvPr id="1617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E28C804F-C57D-4B68-8F03-EF36B7D125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2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Research Methods</a:t>
            </a:r>
            <a:endParaRPr lang="en-US"/>
          </a:p>
        </p:txBody>
      </p:sp>
      <p:sp>
        <p:nvSpPr>
          <p:cNvPr id="220163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en-US" smtClean="0"/>
              <a:t>Rev. 09 Dec 2011</a:t>
            </a:r>
            <a:endParaRPr lang="en-US"/>
          </a:p>
        </p:txBody>
      </p:sp>
      <p:sp>
        <p:nvSpPr>
          <p:cNvPr id="220164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Hypothesis Testing</a:t>
            </a:r>
            <a:endParaRPr lang="en-US"/>
          </a:p>
        </p:txBody>
      </p:sp>
      <p:sp>
        <p:nvSpPr>
          <p:cNvPr id="22016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CCB59D4-9DD1-43AA-859E-01C8F594A16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22016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01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6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Research Methods</a:t>
            </a:r>
            <a:endParaRPr lang="en-US"/>
          </a:p>
        </p:txBody>
      </p:sp>
      <p:sp>
        <p:nvSpPr>
          <p:cNvPr id="221187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en-US" smtClean="0"/>
              <a:t>Rev. 09 Dec 2011</a:t>
            </a:r>
            <a:endParaRPr lang="en-US"/>
          </a:p>
        </p:txBody>
      </p:sp>
      <p:sp>
        <p:nvSpPr>
          <p:cNvPr id="221188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Hypothesis Testing</a:t>
            </a:r>
            <a:endParaRPr lang="en-US"/>
          </a:p>
        </p:txBody>
      </p:sp>
      <p:sp>
        <p:nvSpPr>
          <p:cNvPr id="22118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71C9B9F-AE43-4134-8980-72CEFE67F7A5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2211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11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6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Research Methods</a:t>
            </a:r>
            <a:endParaRPr lang="en-US"/>
          </a:p>
        </p:txBody>
      </p:sp>
      <p:sp>
        <p:nvSpPr>
          <p:cNvPr id="221187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en-US" smtClean="0"/>
              <a:t>Rev. 09 Dec 2011</a:t>
            </a:r>
            <a:endParaRPr lang="en-US"/>
          </a:p>
        </p:txBody>
      </p:sp>
      <p:sp>
        <p:nvSpPr>
          <p:cNvPr id="221188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Hypothesis Testing</a:t>
            </a:r>
            <a:endParaRPr lang="en-US"/>
          </a:p>
        </p:txBody>
      </p:sp>
      <p:sp>
        <p:nvSpPr>
          <p:cNvPr id="22118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71C9B9F-AE43-4134-8980-72CEFE67F7A5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2211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11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Research Methods</a:t>
            </a:r>
            <a:endParaRPr lang="en-US"/>
          </a:p>
        </p:txBody>
      </p:sp>
      <p:sp>
        <p:nvSpPr>
          <p:cNvPr id="224259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en-US" smtClean="0"/>
              <a:t>Rev. 09 Dec 2011</a:t>
            </a:r>
            <a:endParaRPr lang="en-US"/>
          </a:p>
        </p:txBody>
      </p:sp>
      <p:sp>
        <p:nvSpPr>
          <p:cNvPr id="224260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Hypothesis Testing</a:t>
            </a:r>
            <a:endParaRPr lang="en-US"/>
          </a:p>
        </p:txBody>
      </p:sp>
      <p:sp>
        <p:nvSpPr>
          <p:cNvPr id="2242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082D960-96C0-43FD-8FCA-DD7F6F7C811D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22426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42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Research Methods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Rev. 09 Dec 2011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Hypothesis Testing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E28C804F-C57D-4B68-8F03-EF36B7D12559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Rev. 09 Dec 2011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Hypothesis Testing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69FF2-2120-4BF0-AA46-F9EC9DE789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Rev. 09 Dec 2011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Hypothesis Testing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174CFA-C074-460D-BA27-EDBBA57235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04800"/>
            <a:ext cx="194310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04800"/>
            <a:ext cx="567690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Rev. 09 Dec 2011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Hypothesis Testing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3DE54D-AF3A-4E94-BFE6-CC9BE75A78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304800"/>
            <a:ext cx="7772400" cy="579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Rev. 09 Dec 2011</a:t>
            </a: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Hypothesis Testing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59793C-9B03-4539-8636-7369B89C47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Rev. 09 Dec 2011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Hypothesis Testing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602C5C-058A-4138-8FC5-0A867BD72A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Rev. 09 Dec 2011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Hypothesis Testing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2A9C13-003A-421E-A0B6-4A727551CD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Rev. 09 Dec 2011</a:t>
            </a: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Hypothesis Testing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E0F961-DACE-4967-B3C0-49F2D56857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Rev. 09 Dec 2011</a:t>
            </a: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Hypothesis Testing</a:t>
            </a: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56D915-451E-4D45-A1F7-D43FD52B5A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Rev. 09 Dec 2011</a:t>
            </a: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Hypothesis Testing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D33CBA-CAFC-4C2B-93EB-F167622B28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Rev. 09 Dec 2011</a:t>
            </a: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Hypothesis Testing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FCEF0D-4E66-48BB-8AEB-38D4A3F9B9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Rev. 09 Dec 2011</a:t>
            </a: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Hypothesis Testing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DC9DD0-0199-4538-B814-C851184561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Rev. 09 Dec 2011</a:t>
            </a: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Hypothesis Testing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3EF7AA-0317-446E-B025-F893C5B4FD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336600"/>
            </a:gs>
            <a:gs pos="100000">
              <a:srgbClr val="996633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48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77724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solidFill>
                  <a:srgbClr val="CC9900"/>
                </a:solidFill>
              </a:defRPr>
            </a:lvl1pPr>
          </a:lstStyle>
          <a:p>
            <a:pPr>
              <a:defRPr/>
            </a:pPr>
            <a:r>
              <a:rPr lang="en-US" smtClean="0"/>
              <a:t>Rev. 09 Dec 2011</a:t>
            </a: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solidFill>
                  <a:srgbClr val="CC9900"/>
                </a:solidFill>
              </a:defRPr>
            </a:lvl1pPr>
          </a:lstStyle>
          <a:p>
            <a:pPr>
              <a:defRPr/>
            </a:pPr>
            <a:r>
              <a:rPr lang="en-US" smtClean="0"/>
              <a:t>Hypothesis Testing</a:t>
            </a: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CC9900"/>
                </a:solidFill>
              </a:defRPr>
            </a:lvl1pPr>
          </a:lstStyle>
          <a:p>
            <a:pPr>
              <a:defRPr/>
            </a:pPr>
            <a:fld id="{1AE19F7F-0AA7-4F8B-B4AF-0D5D54D9E9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00" b="1">
          <a:solidFill>
            <a:srgbClr val="FFFF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00" b="1">
          <a:solidFill>
            <a:srgbClr val="FFFF00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00" b="1">
          <a:solidFill>
            <a:srgbClr val="FFFF00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00" b="1">
          <a:solidFill>
            <a:srgbClr val="FFFF00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00" b="1">
          <a:solidFill>
            <a:srgbClr val="FFFF00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200" b="1">
          <a:solidFill>
            <a:srgbClr val="FFFF00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200" b="1">
          <a:solidFill>
            <a:srgbClr val="FFFF00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200" b="1">
          <a:solidFill>
            <a:srgbClr val="FFFF00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200" b="1">
          <a:solidFill>
            <a:srgbClr val="FFFF00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rgbClr val="FFFF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rgbClr val="FFFF00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rgbClr val="FFFF00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rgbClr val="FFFF00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rgbClr val="FFFF00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FFFF00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FFFF00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FFFF00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FFFF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Hypothesis Testing</a:t>
            </a:r>
            <a:endParaRPr lang="en-US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 </a:t>
            </a:r>
            <a:r>
              <a:rPr lang="en-US" dirty="0" smtClean="0"/>
              <a:t>scientific approach to asking </a:t>
            </a:r>
            <a:br>
              <a:rPr lang="en-US" dirty="0" smtClean="0"/>
            </a:br>
            <a:r>
              <a:rPr lang="en-US" dirty="0" smtClean="0"/>
              <a:t>and answering questions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 smtClean="0"/>
              <a:t>Rev. 09 Dec 2011</a:t>
            </a:r>
            <a:endParaRPr lang="en-US" dirty="0"/>
          </a:p>
        </p:txBody>
      </p:sp>
      <p:sp>
        <p:nvSpPr>
          <p:cNvPr id="6147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Hypothesis Testing</a:t>
            </a:r>
            <a:endParaRPr lang="en-US"/>
          </a:p>
        </p:txBody>
      </p:sp>
      <p:sp>
        <p:nvSpPr>
          <p:cNvPr id="614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F128DA3-5471-4386-B9B7-08CE055521AF}" type="slidenum">
              <a:rPr lang="en-US" smtClean="0"/>
              <a:pPr/>
              <a:t>10</a:t>
            </a:fld>
            <a:endParaRPr lang="en-US" smtClean="0"/>
          </a:p>
        </p:txBody>
      </p:sp>
      <p:pic>
        <p:nvPicPr>
          <p:cNvPr id="6151" name="Picture 7"/>
          <p:cNvPicPr>
            <a:picLocks noGrp="1" noChangeAspect="1" noChangeArrowheads="1"/>
          </p:cNvPicPr>
          <p:nvPr>
            <p:ph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4400" y="685800"/>
            <a:ext cx="7315200" cy="50779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8"/>
          <p:cNvSpPr/>
          <p:nvPr/>
        </p:nvSpPr>
        <p:spPr>
          <a:xfrm>
            <a:off x="914400" y="5791200"/>
            <a:ext cx="7315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>
                <a:solidFill>
                  <a:srgbClr val="FFFF00"/>
                </a:solidFill>
              </a:rPr>
              <a:t>From </a:t>
            </a:r>
            <a:r>
              <a:rPr lang="en-US" sz="1200" dirty="0" err="1" smtClean="0">
                <a:solidFill>
                  <a:srgbClr val="FFFF00"/>
                </a:solidFill>
              </a:rPr>
              <a:t>Marusteri</a:t>
            </a:r>
            <a:r>
              <a:rPr lang="en-US" sz="1200" dirty="0" smtClean="0">
                <a:solidFill>
                  <a:srgbClr val="FFFF00"/>
                </a:solidFill>
              </a:rPr>
              <a:t>, Marius, and </a:t>
            </a:r>
            <a:r>
              <a:rPr lang="en-US" sz="1200" dirty="0" err="1" smtClean="0">
                <a:solidFill>
                  <a:srgbClr val="FFFF00"/>
                </a:solidFill>
              </a:rPr>
              <a:t>Bacarea</a:t>
            </a:r>
            <a:r>
              <a:rPr lang="en-US" sz="1200" dirty="0" smtClean="0">
                <a:solidFill>
                  <a:srgbClr val="FFFF00"/>
                </a:solidFill>
              </a:rPr>
              <a:t>, Vladimir, (2010). Comparing groups for statistical differences: how to choose the right statistical test? </a:t>
            </a:r>
            <a:r>
              <a:rPr lang="en-US" sz="1200" i="1" dirty="0" err="1" smtClean="0">
                <a:solidFill>
                  <a:srgbClr val="FFFF00"/>
                </a:solidFill>
              </a:rPr>
              <a:t>Biochemia</a:t>
            </a:r>
            <a:r>
              <a:rPr lang="en-US" sz="1200" i="1" dirty="0" smtClean="0">
                <a:solidFill>
                  <a:srgbClr val="FFFF00"/>
                </a:solidFill>
              </a:rPr>
              <a:t> </a:t>
            </a:r>
            <a:r>
              <a:rPr lang="en-US" sz="1200" i="1" dirty="0" err="1" smtClean="0">
                <a:solidFill>
                  <a:srgbClr val="FFFF00"/>
                </a:solidFill>
              </a:rPr>
              <a:t>Medica</a:t>
            </a:r>
            <a:r>
              <a:rPr lang="en-US" sz="1200" dirty="0" smtClean="0">
                <a:solidFill>
                  <a:srgbClr val="FFFF00"/>
                </a:solidFill>
              </a:rPr>
              <a:t> 20(1), 15-32.</a:t>
            </a:r>
            <a:endParaRPr lang="en-US" sz="12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Significance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statistical terms, significance has nothing to do with importance.</a:t>
            </a:r>
          </a:p>
          <a:p>
            <a:r>
              <a:rPr lang="en-US" dirty="0" smtClean="0"/>
              <a:t>A statistically significant result is one that is unlikely to have occurred by chance (as defined by the alpha level).</a:t>
            </a:r>
          </a:p>
          <a:p>
            <a:pPr lvl="1"/>
            <a:r>
              <a:rPr lang="en-US" dirty="0" smtClean="0"/>
              <a:t>If alpha = 0.05, a statistically significant result is one where there is no more than a 1-in-20 chance of obtaining the results by chance.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Rev. 09 Dec 2011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Hypothesis Testing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602C5C-058A-4138-8FC5-0A867BD72AE7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Caveats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significant result does not mean much unless supported by sound theory.</a:t>
            </a:r>
          </a:p>
          <a:p>
            <a:r>
              <a:rPr lang="en-US" dirty="0" smtClean="0"/>
              <a:t>Context is key.</a:t>
            </a:r>
          </a:p>
          <a:p>
            <a:r>
              <a:rPr lang="en-US" dirty="0" smtClean="0"/>
              <a:t>If a study is properly designed and conducted, a failure to reject the null hypothesis can be a very important result.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Rev. 09 Dec 2011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Hypothesis Testing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602C5C-058A-4138-8FC5-0A867BD72AE7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Error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you reject a null hypothesis that should be accepted, you have a </a:t>
            </a:r>
            <a:r>
              <a:rPr lang="en-US" b="1" dirty="0" smtClean="0"/>
              <a:t>Type I</a:t>
            </a:r>
            <a:r>
              <a:rPr lang="en-US" dirty="0" smtClean="0"/>
              <a:t> (or alpha) error.</a:t>
            </a:r>
          </a:p>
          <a:p>
            <a:pPr lvl="1"/>
            <a:r>
              <a:rPr lang="en-US" dirty="0" smtClean="0"/>
              <a:t>Type I error is controlled by the selection of the alpha level for the test.</a:t>
            </a:r>
          </a:p>
          <a:p>
            <a:r>
              <a:rPr lang="en-US" dirty="0" smtClean="0"/>
              <a:t>When you accept a null hypothesis that should be rejected, you have a </a:t>
            </a:r>
            <a:r>
              <a:rPr lang="en-US" b="1" dirty="0" smtClean="0"/>
              <a:t>Type II</a:t>
            </a:r>
            <a:r>
              <a:rPr lang="en-US" dirty="0" smtClean="0"/>
              <a:t> (or beta) error.</a:t>
            </a:r>
          </a:p>
          <a:p>
            <a:pPr lvl="1"/>
            <a:r>
              <a:rPr lang="en-US" dirty="0" smtClean="0"/>
              <a:t>Type II error is controlled by the design of the experiment.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Rev. 09 Dec 2011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Hypothesis Testing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602C5C-058A-4138-8FC5-0A867BD72AE7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Power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Power is a measure of the ability to detect a difference or effect that exists.</a:t>
            </a:r>
          </a:p>
          <a:p>
            <a:r>
              <a:rPr lang="en-US" dirty="0" smtClean="0"/>
              <a:t>Power is a function of the probability (alpha) level, sample size, and effect size.</a:t>
            </a:r>
          </a:p>
          <a:p>
            <a:r>
              <a:rPr lang="en-US" dirty="0" smtClean="0"/>
              <a:t>Power is typically controlled by selection of the sample size.</a:t>
            </a:r>
          </a:p>
          <a:p>
            <a:pPr lvl="1"/>
            <a:r>
              <a:rPr lang="en-US" dirty="0" smtClean="0"/>
              <a:t>i.e., the larger the sample, the greater the power.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Rev. 09 Dec 2011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Hypothesis Testing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602C5C-058A-4138-8FC5-0A867BD72AE7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Sample: A lady tasting tea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1919, a researcher working at the </a:t>
            </a:r>
            <a:r>
              <a:rPr lang="en-US" dirty="0" err="1" smtClean="0"/>
              <a:t>Rothamsted</a:t>
            </a:r>
            <a:r>
              <a:rPr lang="en-US" dirty="0" smtClean="0"/>
              <a:t> Experimental Station, Muriel Bristol-Roach, claimed to be able to tell by taste whether tea was poured before milk or vice versa.</a:t>
            </a:r>
          </a:p>
          <a:p>
            <a:r>
              <a:rPr lang="en-US" dirty="0" smtClean="0"/>
              <a:t>One of her colleagues, Ronald A. Fisher, devised a test of her claim.</a:t>
            </a:r>
          </a:p>
          <a:p>
            <a:r>
              <a:rPr lang="en-US" dirty="0" smtClean="0"/>
              <a:t>Fisher’s account of the test helped lay the foundation for modern hypothesis testing.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Rev. 09 Dec 2011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Hypothesis Testing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602C5C-058A-4138-8FC5-0A867BD72AE7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Sample: Environmental agendas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Compares sources of environmental information provided to environmental journalists to determine if public relations sources are more likely to promote a backlash agenda and lack news value.</a:t>
            </a:r>
          </a:p>
          <a:p>
            <a:r>
              <a:rPr lang="en-US" dirty="0" smtClean="0"/>
              <a:t>Sources:</a:t>
            </a:r>
          </a:p>
          <a:p>
            <a:pPr lvl="1"/>
            <a:r>
              <a:rPr lang="en-US" dirty="0" smtClean="0"/>
              <a:t>Public relations materials</a:t>
            </a:r>
          </a:p>
          <a:p>
            <a:pPr lvl="1"/>
            <a:r>
              <a:rPr lang="en-US" dirty="0" err="1" smtClean="0"/>
              <a:t>Tipsheets</a:t>
            </a:r>
            <a:r>
              <a:rPr lang="en-US" dirty="0" smtClean="0"/>
              <a:t> provided by the Society of </a:t>
            </a:r>
            <a:r>
              <a:rPr lang="en-US" dirty="0" err="1" smtClean="0"/>
              <a:t>Enviornmental</a:t>
            </a:r>
            <a:r>
              <a:rPr lang="en-US" dirty="0" smtClean="0"/>
              <a:t> Journalists.</a:t>
            </a:r>
          </a:p>
          <a:p>
            <a:r>
              <a:rPr lang="en-US" dirty="0" smtClean="0"/>
              <a:t>Tested five specific hypotheses using a content analysis of source materials.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Rev. 09 Dec 2011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Hypothesis Testing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602C5C-058A-4138-8FC5-0A867BD72AE7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Rev. 09 Dec 2011</a:t>
            </a:r>
            <a:endParaRPr lang="en-US"/>
          </a:p>
        </p:txBody>
      </p:sp>
      <p:sp>
        <p:nvSpPr>
          <p:cNvPr id="307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Hypothesis Testing</a:t>
            </a:r>
            <a:endParaRPr lang="en-US"/>
          </a:p>
        </p:txBody>
      </p:sp>
      <p:sp>
        <p:nvSpPr>
          <p:cNvPr id="307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A7DC290-515D-4A68-B3B2-294F07F312E8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30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Getting started</a:t>
            </a:r>
            <a:endParaRPr lang="en-US" dirty="0" smtClean="0"/>
          </a:p>
        </p:txBody>
      </p:sp>
      <p:sp>
        <p:nvSpPr>
          <p:cNvPr id="307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Researchers in any discipline should begin a study with some kind of generalization about how a system should work.</a:t>
            </a:r>
          </a:p>
          <a:p>
            <a:pPr lvl="1" eaLnBrk="1" hangingPunct="1"/>
            <a:r>
              <a:rPr lang="en-US" dirty="0" smtClean="0"/>
              <a:t>The generalization usually involves an assumption about the relationship between two or more variables.</a:t>
            </a:r>
          </a:p>
          <a:p>
            <a:pPr eaLnBrk="1" hangingPunct="1"/>
            <a:r>
              <a:rPr lang="en-US" dirty="0" smtClean="0"/>
              <a:t>The generalization usually comes in one of two forms:</a:t>
            </a:r>
          </a:p>
          <a:p>
            <a:pPr lvl="1" eaLnBrk="1" hangingPunct="1"/>
            <a:r>
              <a:rPr lang="en-US" dirty="0" smtClean="0"/>
              <a:t>Research questions</a:t>
            </a:r>
          </a:p>
          <a:p>
            <a:pPr lvl="1" eaLnBrk="1" hangingPunct="1"/>
            <a:r>
              <a:rPr lang="en-US" dirty="0" smtClean="0"/>
              <a:t>Hypotheses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Rev. 09 Dec 2011</a:t>
            </a:r>
            <a:endParaRPr lang="en-US"/>
          </a:p>
        </p:txBody>
      </p:sp>
      <p:sp>
        <p:nvSpPr>
          <p:cNvPr id="307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Hypothesis Testing</a:t>
            </a:r>
            <a:endParaRPr lang="en-US"/>
          </a:p>
        </p:txBody>
      </p:sp>
      <p:sp>
        <p:nvSpPr>
          <p:cNvPr id="307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A7DC290-515D-4A68-B3B2-294F07F312E8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30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Research questions</a:t>
            </a:r>
            <a:endParaRPr lang="en-US" dirty="0" smtClean="0"/>
          </a:p>
        </p:txBody>
      </p:sp>
      <p:sp>
        <p:nvSpPr>
          <p:cNvPr id="307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Used in exploratory studies when there is not enough theory or observations exist from which to generate a hypothesis</a:t>
            </a:r>
          </a:p>
          <a:p>
            <a:pPr eaLnBrk="1" hangingPunct="1"/>
            <a:r>
              <a:rPr lang="en-US" dirty="0" smtClean="0"/>
              <a:t>Used to search for patterns</a:t>
            </a:r>
          </a:p>
          <a:p>
            <a:pPr eaLnBrk="1" hangingPunct="1"/>
            <a:r>
              <a:rPr lang="en-US" dirty="0" smtClean="0"/>
              <a:t>Cannot be tested directly</a:t>
            </a:r>
          </a:p>
          <a:p>
            <a:pPr eaLnBrk="1" hangingPunct="1"/>
            <a:r>
              <a:rPr lang="en-US" dirty="0" smtClean="0"/>
              <a:t>Answers can lead to hypothesis development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Hypotheses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formal statement about the relationship between two or more variables</a:t>
            </a:r>
          </a:p>
          <a:p>
            <a:r>
              <a:rPr lang="en-US" dirty="0" smtClean="0"/>
              <a:t>Is tested directly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Rev. 09 Dec 2011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Hypothesis Testing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602C5C-058A-4138-8FC5-0A867BD72AE7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 of hypotheses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Provide direction for a study</a:t>
            </a:r>
          </a:p>
          <a:p>
            <a:pPr lvl="1"/>
            <a:r>
              <a:rPr lang="en-US" dirty="0" smtClean="0"/>
              <a:t>Knowing hypothesis/hypotheses to be tested is essential in efficient study design</a:t>
            </a:r>
          </a:p>
          <a:p>
            <a:r>
              <a:rPr lang="en-US" dirty="0" smtClean="0"/>
              <a:t>Eliminate trial-and-error research</a:t>
            </a:r>
          </a:p>
          <a:p>
            <a:r>
              <a:rPr lang="en-US" dirty="0" smtClean="0"/>
              <a:t>Help rule out intervening and confounding variables</a:t>
            </a:r>
          </a:p>
          <a:p>
            <a:r>
              <a:rPr lang="en-US" dirty="0" smtClean="0"/>
              <a:t>Allow for quantification of variables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Rev. 09 Dec 2011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Hypothesis Testing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602C5C-058A-4138-8FC5-0A867BD72AE7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good hypothesis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Is compatible with current knowledge</a:t>
            </a:r>
          </a:p>
          <a:p>
            <a:pPr lvl="1"/>
            <a:r>
              <a:rPr lang="en-US" dirty="0" smtClean="0"/>
              <a:t>Or has sound reasons to be contrary with current knowledge</a:t>
            </a:r>
          </a:p>
          <a:p>
            <a:r>
              <a:rPr lang="en-US" dirty="0" smtClean="0"/>
              <a:t>Is logically consistent</a:t>
            </a:r>
          </a:p>
          <a:p>
            <a:r>
              <a:rPr lang="en-US" dirty="0" smtClean="0"/>
              <a:t>Is succinct</a:t>
            </a:r>
          </a:p>
          <a:p>
            <a:r>
              <a:rPr lang="en-US" dirty="0" smtClean="0"/>
              <a:t>Is testable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Rev. 09 Dec 2011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Hypothesis Testing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602C5C-058A-4138-8FC5-0A867BD72AE7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null hypothesis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null hypothesis means there is no relationship or no effect.</a:t>
            </a:r>
          </a:p>
          <a:p>
            <a:r>
              <a:rPr lang="en-US" dirty="0" smtClean="0"/>
              <a:t>The null hypothesis (H</a:t>
            </a:r>
            <a:r>
              <a:rPr lang="en-US" baseline="-25000" dirty="0" smtClean="0"/>
              <a:t>0</a:t>
            </a:r>
            <a:r>
              <a:rPr lang="en-US" dirty="0" smtClean="0"/>
              <a:t>) is the one put to statistical test, not the research hypothesis (H</a:t>
            </a:r>
            <a:r>
              <a:rPr lang="en-US" baseline="-25000" dirty="0" smtClean="0"/>
              <a:t>1</a:t>
            </a:r>
            <a:r>
              <a:rPr lang="en-US" dirty="0" smtClean="0"/>
              <a:t>).</a:t>
            </a:r>
          </a:p>
          <a:p>
            <a:pPr lvl="1"/>
            <a:r>
              <a:rPr lang="en-US" dirty="0" smtClean="0"/>
              <a:t>Researchers accept or reject the null hypothesis based on the study’s results.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Rev. 09 Dec 2011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Hypothesis Testing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602C5C-058A-4138-8FC5-0A867BD72AE7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Alphas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alpha level is an arbitrary significance level against which the null hypothesis is tested.</a:t>
            </a:r>
          </a:p>
          <a:p>
            <a:r>
              <a:rPr lang="en-US" dirty="0" smtClean="0"/>
              <a:t>It is an accepted probability of obtaining a specific result by chance.</a:t>
            </a:r>
          </a:p>
          <a:p>
            <a:pPr lvl="1"/>
            <a:r>
              <a:rPr lang="en-US" dirty="0" smtClean="0"/>
              <a:t>Essentially all things are possible, but that doesn’t mean all things are meaningful.</a:t>
            </a:r>
          </a:p>
          <a:p>
            <a:pPr lvl="1"/>
            <a:r>
              <a:rPr lang="en-US" dirty="0" smtClean="0"/>
              <a:t>An alpha is set to minimize the chance of getting a false result by chance.</a:t>
            </a:r>
          </a:p>
          <a:p>
            <a:pPr lvl="1"/>
            <a:r>
              <a:rPr lang="en-US" dirty="0" smtClean="0"/>
              <a:t>The default alpha is usually 0.05—in other words, the odds of getting a false result are no more than 1 in 20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Rev. 09 Dec 2011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Hypothesis Testing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602C5C-058A-4138-8FC5-0A867BD72AE7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many tails?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zone of rejection is the area under a sampling distribution in which the null hypothesis is rejected.</a:t>
            </a:r>
          </a:p>
          <a:p>
            <a:r>
              <a:rPr lang="en-US" dirty="0" smtClean="0"/>
              <a:t>In a two-tailed test, the zone of rejection is split in two—one half at either side of the population mean.</a:t>
            </a:r>
          </a:p>
          <a:p>
            <a:r>
              <a:rPr lang="en-US" dirty="0" smtClean="0"/>
              <a:t>In a one-tailed test, the zone of rejection is entirely on one side of the population mean.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Rev. 09 Dec 2011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Hypothesis Testing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602C5C-058A-4138-8FC5-0A867BD72AE7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3864</TotalTime>
  <Words>930</Words>
  <Application>Microsoft Office PowerPoint</Application>
  <PresentationFormat>On-screen Show (4:3)</PresentationFormat>
  <Paragraphs>136</Paragraphs>
  <Slides>16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Times New Roman</vt:lpstr>
      <vt:lpstr>Arial</vt:lpstr>
      <vt:lpstr>Default Design</vt:lpstr>
      <vt:lpstr>Hypothesis Testing</vt:lpstr>
      <vt:lpstr>Getting started</vt:lpstr>
      <vt:lpstr>Research questions</vt:lpstr>
      <vt:lpstr>Hypotheses</vt:lpstr>
      <vt:lpstr>Benefits of hypotheses</vt:lpstr>
      <vt:lpstr>A good hypothesis</vt:lpstr>
      <vt:lpstr>The null hypothesis</vt:lpstr>
      <vt:lpstr>Alphas</vt:lpstr>
      <vt:lpstr>How many tails?</vt:lpstr>
      <vt:lpstr>Slide 10</vt:lpstr>
      <vt:lpstr>Significance</vt:lpstr>
      <vt:lpstr>Caveats</vt:lpstr>
      <vt:lpstr>Error</vt:lpstr>
      <vt:lpstr>Power</vt:lpstr>
      <vt:lpstr>Sample: A lady tasting tea</vt:lpstr>
      <vt:lpstr>Sample: Environmental agendas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Lawrence</dc:creator>
  <cp:lastModifiedBy>David M. Lawrence</cp:lastModifiedBy>
  <cp:revision>164</cp:revision>
  <dcterms:created xsi:type="dcterms:W3CDTF">1601-01-01T00:00:00Z</dcterms:created>
  <dcterms:modified xsi:type="dcterms:W3CDTF">2011-12-10T10:14:19Z</dcterms:modified>
</cp:coreProperties>
</file>